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3" d="100"/>
          <a:sy n="133" d="100"/>
        </p:scale>
        <p:origin x="-120" y="-7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‹Nr.›</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s-ES_tradnl" smtClean="0"/>
              <a:t>Arrastre la imagen al marcador de posición o haga clic en el icono para agregar</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s-ES_tradnl" smtClean="0"/>
              <a:t>Clic para editar título</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con título, alternativo">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s-ES_tradnl" smtClean="0"/>
              <a:t>Arrastre la imagen al marcador de posición o haga clic en el icono para agregar</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s-ES_tradnl" smtClean="0"/>
              <a:t>Clic para editar título</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imágenes con título">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s-ES_tradnl" smtClean="0"/>
              <a:t>Arrastre la imagen al marcador de posición o haga clic en el icono para agregar</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s-ES_tradnl" smtClean="0"/>
              <a:t>Clic para editar título</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s-ES_tradnl" smtClean="0"/>
              <a:t>Arrastre la imagen al marcador de posición o haga clic en el icono para agregar</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s-ES_tradnl" smtClean="0"/>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imágenes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s-ES_tradnl" smtClean="0"/>
              <a:t>Clic para editar título</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s-ES_tradnl" smtClean="0"/>
              <a:t>Arrastre la imagen al marcador de posición o haga clic en el icono para agregar</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s-ES_tradnl" smtClean="0"/>
              <a:t>Arrastre la imagen al marcador de posición o haga clic en el icono para agregar</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s-ES_tradnl" smtClean="0"/>
              <a:t>Arrastre la imagen al marcador de posición o haga clic en el icono para agregar</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s-ES_tradnl" smtClean="0"/>
              <a:t>Arrastre la imagen al marcador de posición o haga clic en el icono para agregar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imágenes, 2 título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s-ES_tradnl" smtClean="0"/>
              <a:t>Arrastre la imagen al marcador de posición o haga clic en el icono para agregar</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s-ES_tradnl" smtClean="0"/>
              <a:t>Arrastre la imagen al marcador de posición o haga clic en el icono para agregar</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mágenes, 3 título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s-ES_tradnl" smtClean="0"/>
              <a:t>Arrastre la imagen al marcador de posición o haga clic en el icono para agregar</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s-ES_tradnl" smtClean="0"/>
              <a:t>Arrastre la imagen al marcador de posición o haga clic en el icono para agregar</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s-ES_tradnl" smtClean="0"/>
              <a:t>Arrastre la imagen al marcador de posición o haga clic en el icono para agregar</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normAutofit/>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‹Nr.›</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s-ES_tradnl" smtClean="0"/>
              <a:t>Arrastre la imagen al marcador de posición o haga clic en el icono para agregar</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s-ES_tradnl" smtClean="0"/>
              <a:t>Clic para editar título</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Encabezado de sección">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2/07/21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s-ES_tradnl" smtClean="0"/>
              <a:t>Clic para editar título</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2/07/21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‹Nr.›</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s-ES_tradnl" smtClean="0"/>
              <a:t>Clic para editar título</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2/07/21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‹Nr.›</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2/07/21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‹Nr.›</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s-ES_tradnl" smtClean="0"/>
              <a:t>Clic para editar título</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2F0292D-1797-49A5-8D2D-8D50C72EF3CC}" type="datetimeFigureOut">
              <a:rPr lang="en-US" smtClean="0"/>
              <a:t>2/07/21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2/07/21</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‹Nr.›</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51248" y="1680881"/>
            <a:ext cx="3273552" cy="827811"/>
          </a:xfrm>
        </p:spPr>
        <p:txBody>
          <a:bodyPr/>
          <a:lstStyle/>
          <a:p>
            <a:r>
              <a:rPr lang="es-ES" sz="2000" b="1" i="1" dirty="0" smtClean="0"/>
              <a:t>III TALLER DE PADRES DE FAMILIAS</a:t>
            </a:r>
            <a:endParaRPr lang="es-ES" sz="2000" b="1" i="1" dirty="0"/>
          </a:p>
        </p:txBody>
      </p:sp>
      <p:sp>
        <p:nvSpPr>
          <p:cNvPr id="3" name="Subtítulo 2"/>
          <p:cNvSpPr>
            <a:spLocks noGrp="1"/>
          </p:cNvSpPr>
          <p:nvPr>
            <p:ph type="subTitle" idx="1"/>
          </p:nvPr>
        </p:nvSpPr>
        <p:spPr>
          <a:xfrm>
            <a:off x="4651248" y="2656720"/>
            <a:ext cx="3273552" cy="763515"/>
          </a:xfrm>
        </p:spPr>
        <p:txBody>
          <a:bodyPr/>
          <a:lstStyle/>
          <a:p>
            <a:r>
              <a:rPr lang="es-ES" b="1" i="1" u="sng" dirty="0" smtClean="0"/>
              <a:t>RETARDO INICIAL DEL LENGUAJE INFANTIL.</a:t>
            </a:r>
          </a:p>
          <a:p>
            <a:r>
              <a:rPr lang="es-ES" b="1" i="1" u="sng" dirty="0" smtClean="0"/>
              <a:t>(RIL)</a:t>
            </a:r>
            <a:endParaRPr lang="es-ES" b="1" i="1" u="sng" dirty="0"/>
          </a:p>
        </p:txBody>
      </p:sp>
      <p:pic>
        <p:nvPicPr>
          <p:cNvPr id="8" name="Imagen 7" descr="Terapia-de-lenguaj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938" y="3420235"/>
            <a:ext cx="4945061" cy="2922584"/>
          </a:xfrm>
          <a:prstGeom prst="rect">
            <a:avLst/>
          </a:prstGeom>
        </p:spPr>
      </p:pic>
    </p:spTree>
    <p:extLst>
      <p:ext uri="{BB962C8B-B14F-4D97-AF65-F5344CB8AC3E}">
        <p14:creationId xmlns:p14="http://schemas.microsoft.com/office/powerpoint/2010/main" val="45479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i="1" dirty="0"/>
              <a:t>CARACTERISTICAS QUE CONSIDERAR PARA HABLAR DE RIL.</a:t>
            </a:r>
            <a:endParaRPr lang="es-ES" dirty="0"/>
          </a:p>
        </p:txBody>
      </p:sp>
      <p:sp>
        <p:nvSpPr>
          <p:cNvPr id="3" name="Marcador de contenido 2"/>
          <p:cNvSpPr>
            <a:spLocks noGrp="1"/>
          </p:cNvSpPr>
          <p:nvPr>
            <p:ph idx="1"/>
          </p:nvPr>
        </p:nvSpPr>
        <p:spPr>
          <a:xfrm>
            <a:off x="2578128" y="2520726"/>
            <a:ext cx="5797474" cy="3605437"/>
          </a:xfrm>
        </p:spPr>
        <p:txBody>
          <a:bodyPr>
            <a:normAutofit/>
          </a:bodyPr>
          <a:lstStyle/>
          <a:p>
            <a:pPr lvl="1"/>
            <a:endParaRPr lang="es-ES" sz="1200" b="1" u="sng" dirty="0" smtClean="0"/>
          </a:p>
          <a:p>
            <a:pPr lvl="1"/>
            <a:endParaRPr lang="es-ES" sz="1200" b="1" u="sng" dirty="0"/>
          </a:p>
          <a:p>
            <a:pPr lvl="1"/>
            <a:r>
              <a:rPr lang="es-ES" sz="1200" b="1" u="sng" dirty="0" smtClean="0"/>
              <a:t>Nivel comprensivo:</a:t>
            </a:r>
          </a:p>
          <a:p>
            <a:pPr lvl="1"/>
            <a:endParaRPr lang="es-ES" sz="1200" b="1" u="sng" dirty="0" smtClean="0"/>
          </a:p>
          <a:p>
            <a:pPr lvl="1"/>
            <a:r>
              <a:rPr lang="es-ES" sz="1200" dirty="0" smtClean="0"/>
              <a:t>Se encuentran vacíos en las nociones espacio-temporales y en la distinción de colores.</a:t>
            </a:r>
          </a:p>
          <a:p>
            <a:pPr lvl="1"/>
            <a:r>
              <a:rPr lang="es-ES" sz="1200" dirty="0" smtClean="0"/>
              <a:t>Dificultad en las actividades  y aprendizajes escolares.</a:t>
            </a:r>
          </a:p>
          <a:p>
            <a:pPr lvl="1"/>
            <a:r>
              <a:rPr lang="es-ES" sz="1200" dirty="0" smtClean="0"/>
              <a:t>La comprensión esta enfocada solo a las situaciones concretas de sus entornos familiares.</a:t>
            </a:r>
          </a:p>
          <a:p>
            <a:pPr lvl="1"/>
            <a:r>
              <a:rPr lang="es-ES" sz="1200" dirty="0" smtClean="0"/>
              <a:t>Su comprensión es menor que su expresión</a:t>
            </a:r>
          </a:p>
          <a:p>
            <a:pPr lvl="1"/>
            <a:endParaRPr lang="es-ES" sz="1200" dirty="0" smtClean="0"/>
          </a:p>
          <a:p>
            <a:pPr lvl="1"/>
            <a:endParaRPr lang="es-ES" sz="1200" dirty="0" smtClean="0"/>
          </a:p>
          <a:p>
            <a:pPr lvl="1"/>
            <a:endParaRPr lang="es-ES" sz="1200" dirty="0"/>
          </a:p>
        </p:txBody>
      </p:sp>
      <p:pic>
        <p:nvPicPr>
          <p:cNvPr id="5" name="Imagen 4" descr="RIL 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4442"/>
            <a:ext cx="2196184" cy="2962704"/>
          </a:xfrm>
          <a:prstGeom prst="rect">
            <a:avLst/>
          </a:prstGeom>
        </p:spPr>
      </p:pic>
    </p:spTree>
    <p:extLst>
      <p:ext uri="{BB962C8B-B14F-4D97-AF65-F5344CB8AC3E}">
        <p14:creationId xmlns:p14="http://schemas.microsoft.com/office/powerpoint/2010/main" val="312328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i="1" dirty="0" smtClean="0"/>
              <a:t>TIPOS DE APOYOS PARA LOS NIÑOS CON RIL.</a:t>
            </a:r>
            <a:endParaRPr lang="es-ES" b="1" i="1" dirty="0"/>
          </a:p>
        </p:txBody>
      </p:sp>
      <p:sp>
        <p:nvSpPr>
          <p:cNvPr id="3" name="Marcador de contenido 2"/>
          <p:cNvSpPr>
            <a:spLocks noGrp="1"/>
          </p:cNvSpPr>
          <p:nvPr>
            <p:ph idx="1"/>
          </p:nvPr>
        </p:nvSpPr>
        <p:spPr>
          <a:xfrm>
            <a:off x="3429000" y="1572767"/>
            <a:ext cx="4946602" cy="5177815"/>
          </a:xfrm>
        </p:spPr>
        <p:txBody>
          <a:bodyPr>
            <a:normAutofit lnSpcReduction="10000"/>
          </a:bodyPr>
          <a:lstStyle/>
          <a:p>
            <a:r>
              <a:rPr lang="es-ES" sz="1200" dirty="0" smtClean="0"/>
              <a:t>Diagnostico conjuntamente con evaluación e intervención inmediata para que el niño logre alcanzar un adecuado desarrollo del lenguaje. </a:t>
            </a:r>
          </a:p>
          <a:p>
            <a:r>
              <a:rPr lang="es-ES" sz="1200" dirty="0" smtClean="0"/>
              <a:t>A los padres y cuidadores del niño se sugiere evitar la sobreprotección.</a:t>
            </a:r>
          </a:p>
          <a:p>
            <a:r>
              <a:rPr lang="es-ES" sz="1200" dirty="0" smtClean="0"/>
              <a:t>Evitar adivinar que es lo que el niño desea.</a:t>
            </a:r>
          </a:p>
          <a:p>
            <a:r>
              <a:rPr lang="es-ES" sz="1200" dirty="0" smtClean="0"/>
              <a:t>Evitar hablar por el.</a:t>
            </a:r>
          </a:p>
          <a:p>
            <a:r>
              <a:rPr lang="es-ES" sz="1200" dirty="0" smtClean="0"/>
              <a:t>Dar tiempo y estimular que el niño exprese lo que quiere , piensa o siente.</a:t>
            </a:r>
          </a:p>
          <a:p>
            <a:r>
              <a:rPr lang="es-ES" sz="1200" dirty="0" smtClean="0"/>
              <a:t>Estimularlo para que le niño solicite lo que desea por el mismo.</a:t>
            </a:r>
          </a:p>
          <a:p>
            <a:r>
              <a:rPr lang="es-ES" sz="1200" dirty="0" smtClean="0"/>
              <a:t>Cuando haya un hermano menor cuidar de dar su propio espacio y tiempo para así evitar que el niño se sienta celoso y se retraiga o tome conductas muy por debajo de su edad.</a:t>
            </a:r>
          </a:p>
          <a:p>
            <a:r>
              <a:rPr lang="es-ES" sz="1200" dirty="0" smtClean="0"/>
              <a:t>Evitar hacer correcciones en su lenguaje oral de una forma explicita.</a:t>
            </a:r>
          </a:p>
          <a:p>
            <a:r>
              <a:rPr lang="es-ES" sz="1200" dirty="0" smtClean="0"/>
              <a:t>Estimulación temprana en sus actividades del desarrollo evolutivo del niño lo ayudara a desarrollar un alto nivel del lenguaje.            </a:t>
            </a:r>
          </a:p>
          <a:p>
            <a:endParaRPr lang="es-ES" sz="1200" dirty="0" smtClean="0"/>
          </a:p>
          <a:p>
            <a:endParaRPr lang="es-ES" sz="1200" dirty="0"/>
          </a:p>
        </p:txBody>
      </p:sp>
      <p:pic>
        <p:nvPicPr>
          <p:cNvPr id="5" name="Imagen 4" descr="RETARDO INICIAL DEL LENGUAJ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4792"/>
            <a:ext cx="2625871" cy="2324100"/>
          </a:xfrm>
          <a:prstGeom prst="rect">
            <a:avLst/>
          </a:prstGeom>
        </p:spPr>
      </p:pic>
    </p:spTree>
    <p:extLst>
      <p:ext uri="{BB962C8B-B14F-4D97-AF65-F5344CB8AC3E}">
        <p14:creationId xmlns:p14="http://schemas.microsoft.com/office/powerpoint/2010/main" val="141199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420121"/>
            <a:ext cx="4948238" cy="706567"/>
          </a:xfrm>
        </p:spPr>
        <p:txBody>
          <a:bodyPr/>
          <a:lstStyle/>
          <a:p>
            <a:pPr algn="ctr"/>
            <a:r>
              <a:rPr lang="es-ES" b="1" i="1" dirty="0" smtClean="0"/>
              <a:t>CONCLUCION.</a:t>
            </a:r>
            <a:endParaRPr lang="es-ES" b="1" i="1" dirty="0"/>
          </a:p>
        </p:txBody>
      </p:sp>
      <p:sp>
        <p:nvSpPr>
          <p:cNvPr id="3" name="Marcador de contenido 2"/>
          <p:cNvSpPr>
            <a:spLocks noGrp="1"/>
          </p:cNvSpPr>
          <p:nvPr>
            <p:ph idx="1"/>
          </p:nvPr>
        </p:nvSpPr>
        <p:spPr>
          <a:xfrm>
            <a:off x="3430636" y="1276128"/>
            <a:ext cx="4946602" cy="5111623"/>
          </a:xfrm>
        </p:spPr>
        <p:txBody>
          <a:bodyPr/>
          <a:lstStyle/>
          <a:p>
            <a:endParaRPr lang="es-ES" sz="1200" dirty="0"/>
          </a:p>
          <a:p>
            <a:endParaRPr lang="es-ES" sz="1200" dirty="0" smtClean="0"/>
          </a:p>
          <a:p>
            <a:r>
              <a:rPr lang="es-ES" sz="1200" dirty="0" smtClean="0"/>
              <a:t>El conocimiento e información del desarrollo evolutivo de los niños nos permite poder hacer una intervención temprana de los retardos iniciales que no solo se refieren al lenguaje ya que un niño que no esta estimulado adecuadamente en todas sus áreas de desarrollo puede presentar dificultades que luego afectan a otras.</a:t>
            </a:r>
          </a:p>
          <a:p>
            <a:r>
              <a:rPr lang="es-ES" sz="1200" dirty="0" smtClean="0"/>
              <a:t>Hay una diferencia entre el RIL y el TEA ya que los niños con RIL no necesariamente presenten retardo mental u otras características que definen al niño con TEA. </a:t>
            </a:r>
          </a:p>
          <a:p>
            <a:r>
              <a:rPr lang="es-ES" sz="1200" dirty="0" smtClean="0"/>
              <a:t>También hay que mencionar que estos niños pueden tener similitudes en ciertos aspectos porque un niño que haya sido diagnosticado con RIL puede que presente dificultades en sus relaciones sociales, emocionales y académicas y se vuelve ( en algunos casos) retraído, callado, irritable e intolerante.</a:t>
            </a:r>
            <a:endParaRPr lang="es-ES" dirty="0"/>
          </a:p>
        </p:txBody>
      </p:sp>
      <p:pic>
        <p:nvPicPr>
          <p:cNvPr id="4" name="Imagen 3" descr="retraso-lenguaje-niño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0302"/>
            <a:ext cx="3284726" cy="3739111"/>
          </a:xfrm>
          <a:prstGeom prst="rect">
            <a:avLst/>
          </a:prstGeom>
        </p:spPr>
      </p:pic>
    </p:spTree>
    <p:extLst>
      <p:ext uri="{BB962C8B-B14F-4D97-AF65-F5344CB8AC3E}">
        <p14:creationId xmlns:p14="http://schemas.microsoft.com/office/powerpoint/2010/main" val="423538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OBJETIVOS.</a:t>
            </a:r>
            <a:endParaRPr lang="es-ES" dirty="0"/>
          </a:p>
        </p:txBody>
      </p:sp>
      <p:sp>
        <p:nvSpPr>
          <p:cNvPr id="3" name="Marcador de contenido 2"/>
          <p:cNvSpPr>
            <a:spLocks noGrp="1"/>
          </p:cNvSpPr>
          <p:nvPr>
            <p:ph idx="1"/>
          </p:nvPr>
        </p:nvSpPr>
        <p:spPr>
          <a:xfrm>
            <a:off x="3429000" y="2508692"/>
            <a:ext cx="4946602" cy="2259381"/>
          </a:xfrm>
        </p:spPr>
        <p:txBody>
          <a:bodyPr>
            <a:normAutofit lnSpcReduction="10000"/>
          </a:bodyPr>
          <a:lstStyle/>
          <a:p>
            <a:r>
              <a:rPr lang="es-ES" b="1" i="1" dirty="0" smtClean="0"/>
              <a:t>IDENTIFICAR EL CONCEPTO.</a:t>
            </a:r>
          </a:p>
          <a:p>
            <a:r>
              <a:rPr lang="es-ES" b="1" i="1" dirty="0" smtClean="0"/>
              <a:t>IDENTIFICAR LA DIFERENCIA CON EL RETARDODEL LENGUAJE POR TEA.</a:t>
            </a:r>
          </a:p>
          <a:p>
            <a:r>
              <a:rPr lang="es-ES" b="1" i="1" dirty="0" smtClean="0"/>
              <a:t>IDENTIFICAR LAS SIMILITUDES.</a:t>
            </a:r>
          </a:p>
          <a:p>
            <a:r>
              <a:rPr lang="es-ES" b="1" i="1" dirty="0" smtClean="0"/>
              <a:t>COMOCER LOS APOYOS QUE SE PUEDEN DAR A UN NIÑO CON RIL</a:t>
            </a:r>
            <a:endParaRPr lang="es-ES" b="1" i="1" dirty="0"/>
          </a:p>
        </p:txBody>
      </p:sp>
    </p:spTree>
    <p:extLst>
      <p:ext uri="{BB962C8B-B14F-4D97-AF65-F5344CB8AC3E}">
        <p14:creationId xmlns:p14="http://schemas.microsoft.com/office/powerpoint/2010/main" val="279364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685801"/>
            <a:ext cx="4948238" cy="217952"/>
          </a:xfrm>
        </p:spPr>
        <p:txBody>
          <a:bodyPr/>
          <a:lstStyle/>
          <a:p>
            <a:pPr algn="ctr"/>
            <a:r>
              <a:rPr lang="es-ES" sz="1800" b="1" i="1" u="sng" dirty="0" smtClean="0"/>
              <a:t>INTRODUCCION.</a:t>
            </a:r>
            <a:br>
              <a:rPr lang="es-ES" sz="1800" b="1" i="1" u="sng" dirty="0" smtClean="0"/>
            </a:br>
            <a:endParaRPr lang="es-ES" sz="1800" b="1" i="1" u="sng" dirty="0"/>
          </a:p>
        </p:txBody>
      </p:sp>
      <p:sp>
        <p:nvSpPr>
          <p:cNvPr id="5" name="CuadroTexto 4"/>
          <p:cNvSpPr txBox="1"/>
          <p:nvPr/>
        </p:nvSpPr>
        <p:spPr>
          <a:xfrm>
            <a:off x="6903043" y="1121899"/>
            <a:ext cx="184666" cy="646331"/>
          </a:xfrm>
          <a:prstGeom prst="rect">
            <a:avLst/>
          </a:prstGeom>
          <a:noFill/>
        </p:spPr>
        <p:txBody>
          <a:bodyPr wrap="none" rtlCol="0">
            <a:spAutoFit/>
          </a:bodyPr>
          <a:lstStyle/>
          <a:p>
            <a:endParaRPr lang="es-ES" dirty="0" smtClean="0"/>
          </a:p>
          <a:p>
            <a:endParaRPr lang="es-ES" dirty="0"/>
          </a:p>
        </p:txBody>
      </p:sp>
      <p:sp>
        <p:nvSpPr>
          <p:cNvPr id="8" name="Marcador de contenido 7"/>
          <p:cNvSpPr>
            <a:spLocks noGrp="1"/>
          </p:cNvSpPr>
          <p:nvPr>
            <p:ph idx="1"/>
          </p:nvPr>
        </p:nvSpPr>
        <p:spPr>
          <a:xfrm>
            <a:off x="3577033" y="1298629"/>
            <a:ext cx="4946602" cy="4770534"/>
          </a:xfrm>
        </p:spPr>
        <p:txBody>
          <a:bodyPr>
            <a:normAutofit/>
          </a:bodyPr>
          <a:lstStyle/>
          <a:p>
            <a:r>
              <a:rPr lang="es-ES" sz="1200" dirty="0" smtClean="0"/>
              <a:t>Diagnosticar el retardo inicial del lenguaje es con frecuencia muy difícil.</a:t>
            </a:r>
          </a:p>
          <a:p>
            <a:r>
              <a:rPr lang="es-ES" sz="1200" dirty="0" smtClean="0"/>
              <a:t>Hay que definir los conceptos, similitudes  y diferencias con el TEA.</a:t>
            </a:r>
          </a:p>
          <a:p>
            <a:r>
              <a:rPr lang="es-ES" sz="1200" dirty="0" smtClean="0"/>
              <a:t>En los últimos años se ha dado mucha atención a ambos porque cada día hay grandes avances en las técnicas de detección y evaluación de ambas condiciones. También porque hay mayor evidencia científica que nos permite la   identificación así como la intervención de acuerdo a cada caso.</a:t>
            </a:r>
          </a:p>
          <a:p>
            <a:r>
              <a:rPr lang="es-ES" sz="1200" dirty="0" smtClean="0"/>
              <a:t>Diagnosticar entre RIL y TEA es una dificultad muy frecuente en los primero años de vida del niño porque hay muchas diferencias en las formas como se consideran las evaluaciones a temprana edad y porque supone una gran responsabilidad en este ámbito.</a:t>
            </a:r>
          </a:p>
          <a:p>
            <a:r>
              <a:rPr lang="es-ES" sz="1200" dirty="0" smtClean="0"/>
              <a:t>Hacemos un desarrollo inicial del concepto de RIL y RL en un niño con TEA.</a:t>
            </a:r>
            <a:endParaRPr lang="es-ES" sz="1200" dirty="0"/>
          </a:p>
        </p:txBody>
      </p:sp>
      <p:pic>
        <p:nvPicPr>
          <p:cNvPr id="9" name="Imagen 8" descr="images (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1494"/>
            <a:ext cx="3289300" cy="3217669"/>
          </a:xfrm>
          <a:prstGeom prst="rect">
            <a:avLst/>
          </a:prstGeom>
        </p:spPr>
      </p:pic>
    </p:spTree>
    <p:extLst>
      <p:ext uri="{BB962C8B-B14F-4D97-AF65-F5344CB8AC3E}">
        <p14:creationId xmlns:p14="http://schemas.microsoft.com/office/powerpoint/2010/main" val="116034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685800"/>
            <a:ext cx="4948238" cy="677619"/>
          </a:xfrm>
        </p:spPr>
        <p:txBody>
          <a:bodyPr/>
          <a:lstStyle/>
          <a:p>
            <a:pPr algn="ctr"/>
            <a:r>
              <a:rPr lang="es-ES" dirty="0" smtClean="0"/>
              <a:t>DESARROLLO</a:t>
            </a:r>
            <a:endParaRPr lang="es-ES" dirty="0"/>
          </a:p>
        </p:txBody>
      </p:sp>
      <p:sp>
        <p:nvSpPr>
          <p:cNvPr id="3" name="Marcador de contenido 2"/>
          <p:cNvSpPr>
            <a:spLocks noGrp="1"/>
          </p:cNvSpPr>
          <p:nvPr>
            <p:ph idx="1"/>
          </p:nvPr>
        </p:nvSpPr>
        <p:spPr>
          <a:xfrm>
            <a:off x="3429000" y="1752968"/>
            <a:ext cx="4946602" cy="4588880"/>
          </a:xfrm>
        </p:spPr>
        <p:txBody>
          <a:bodyPr>
            <a:normAutofit/>
          </a:bodyPr>
          <a:lstStyle/>
          <a:p>
            <a:pPr algn="ctr"/>
            <a:r>
              <a:rPr lang="es-ES" b="1" i="1" u="sng" dirty="0" smtClean="0"/>
              <a:t>QUE ES EL RIL.</a:t>
            </a:r>
          </a:p>
          <a:p>
            <a:r>
              <a:rPr lang="es-ES" sz="1200" dirty="0" smtClean="0"/>
              <a:t>Se presenta cuando un niño tarda en adquirir las diferentes etapas del desarrollo evolutivo en el lenguaje.</a:t>
            </a:r>
          </a:p>
          <a:p>
            <a:r>
              <a:rPr lang="es-ES" sz="1200" dirty="0" smtClean="0"/>
              <a:t>Estos niños no presentan retardo mental o cualquier otra dificultad cognitiva o psicológica.</a:t>
            </a:r>
          </a:p>
          <a:p>
            <a:r>
              <a:rPr lang="es-ES" sz="1200" dirty="0" smtClean="0"/>
              <a:t>Se observa que usan gesto con una intención comunicativa especial y con el propósito de hacerse entender .</a:t>
            </a:r>
          </a:p>
          <a:p>
            <a:pPr algn="ctr"/>
            <a:r>
              <a:rPr lang="es-ES" b="1" i="1" u="sng" dirty="0" smtClean="0"/>
              <a:t>QUE  ES EL RT EN UN NIÑO CON TEA.</a:t>
            </a:r>
          </a:p>
          <a:p>
            <a:r>
              <a:rPr lang="es-ES" sz="1200" dirty="0" smtClean="0"/>
              <a:t>En el retardo del lenguaje de un niño con TEA no se presenta la intención comunicativa, hay dificultad en la socialización, presencia de rituales y estereotipos motores repetitivos que no tienen la intención de comunicar una idea o una acción.</a:t>
            </a:r>
          </a:p>
          <a:p>
            <a:r>
              <a:rPr lang="es-ES" sz="1200" dirty="0" smtClean="0"/>
              <a:t>Generalmente va acompañado de conductas expresadas con el cuerpo y si existe un retardo mental que puede ser leve, moderado  o severo.</a:t>
            </a:r>
          </a:p>
        </p:txBody>
      </p:sp>
      <p:pic>
        <p:nvPicPr>
          <p:cNvPr id="4" name="Marcador de contenido 3" descr="RIL 2.jpeg"/>
          <p:cNvPicPr>
            <a:picLocks noChangeAspect="1"/>
          </p:cNvPicPr>
          <p:nvPr/>
        </p:nvPicPr>
        <p:blipFill rotWithShape="1">
          <a:blip r:embed="rId2">
            <a:extLst>
              <a:ext uri="{28A0092B-C50C-407E-A947-70E740481C1C}">
                <a14:useLocalDpi xmlns:a14="http://schemas.microsoft.com/office/drawing/2010/main" val="0"/>
              </a:ext>
            </a:extLst>
          </a:blip>
          <a:srcRect l="10132" r="-3955"/>
          <a:stretch/>
        </p:blipFill>
        <p:spPr>
          <a:xfrm>
            <a:off x="124660" y="2095771"/>
            <a:ext cx="2977108" cy="3568263"/>
          </a:xfrm>
          <a:prstGeom prst="rect">
            <a:avLst/>
          </a:prstGeom>
        </p:spPr>
      </p:pic>
    </p:spTree>
    <p:extLst>
      <p:ext uri="{BB962C8B-B14F-4D97-AF65-F5344CB8AC3E}">
        <p14:creationId xmlns:p14="http://schemas.microsoft.com/office/powerpoint/2010/main" val="152347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DESARROLLO</a:t>
            </a:r>
          </a:p>
        </p:txBody>
      </p:sp>
      <p:sp>
        <p:nvSpPr>
          <p:cNvPr id="3" name="Marcador de contenido 2"/>
          <p:cNvSpPr>
            <a:spLocks noGrp="1"/>
          </p:cNvSpPr>
          <p:nvPr>
            <p:ph idx="1"/>
          </p:nvPr>
        </p:nvSpPr>
        <p:spPr/>
        <p:txBody>
          <a:bodyPr>
            <a:normAutofit lnSpcReduction="10000"/>
          </a:bodyPr>
          <a:lstStyle/>
          <a:p>
            <a:r>
              <a:rPr lang="es-ES" sz="1200" dirty="0" smtClean="0"/>
              <a:t>El retardo inicial del lenguaje puede identificarse a los dos años de edad.</a:t>
            </a:r>
          </a:p>
          <a:p>
            <a:r>
              <a:rPr lang="es-ES" sz="1200" dirty="0" smtClean="0"/>
              <a:t>Esta caracterizado por un vocabulario expresivo menor a 50 palabras y ausencia de combinación de 2 palabras.   </a:t>
            </a:r>
          </a:p>
          <a:p>
            <a:r>
              <a:rPr lang="es-ES" sz="1200" dirty="0" smtClean="0"/>
              <a:t>No va acompañado de otras condiciones clínicas como la perdida auditiva, discapacidad mental cognitiva, autismo o privación social.</a:t>
            </a:r>
          </a:p>
          <a:p>
            <a:r>
              <a:rPr lang="es-ES" sz="1200" dirty="0" smtClean="0"/>
              <a:t>Se conoce que es sufrido por un 10% a 20% de los niños de 24 meses. Esto quiere decir que de 100 niños comprendidos en esta edad existen de 10 a 20 niños que lo padecen.</a:t>
            </a:r>
          </a:p>
          <a:p>
            <a:r>
              <a:rPr lang="es-ES" sz="1200" dirty="0" smtClean="0"/>
              <a:t>Puede ir acompañado de algunas alteraciones neurológicas, anatómicas o sensoriales sin embargo hay niños que no tienen ninguna de estas alteraciones simplemente es un desfase en la aparición del lenguaje expresivo.</a:t>
            </a:r>
          </a:p>
          <a:p>
            <a:r>
              <a:rPr lang="es-ES" sz="1200" dirty="0" smtClean="0"/>
              <a:t>Hay niños con retardo solo expresivo y otros con expresivo-respectivo.</a:t>
            </a:r>
            <a:endParaRPr lang="es-ES" sz="1200" dirty="0"/>
          </a:p>
        </p:txBody>
      </p:sp>
      <p:pic>
        <p:nvPicPr>
          <p:cNvPr id="5" name="Imagen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660" y="1002562"/>
            <a:ext cx="2324100" cy="3551933"/>
          </a:xfrm>
          <a:prstGeom prst="rect">
            <a:avLst/>
          </a:prstGeom>
        </p:spPr>
      </p:pic>
    </p:spTree>
    <p:extLst>
      <p:ext uri="{BB962C8B-B14F-4D97-AF65-F5344CB8AC3E}">
        <p14:creationId xmlns:p14="http://schemas.microsoft.com/office/powerpoint/2010/main" val="278822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i="1" dirty="0" smtClean="0"/>
              <a:t>DIFICULTADES QUE PRESENTAN </a:t>
            </a:r>
            <a:endParaRPr lang="es-ES" b="1" i="1" dirty="0"/>
          </a:p>
        </p:txBody>
      </p:sp>
      <p:sp>
        <p:nvSpPr>
          <p:cNvPr id="3" name="Marcador de contenido 2"/>
          <p:cNvSpPr>
            <a:spLocks noGrp="1"/>
          </p:cNvSpPr>
          <p:nvPr>
            <p:ph idx="1"/>
          </p:nvPr>
        </p:nvSpPr>
        <p:spPr>
          <a:xfrm>
            <a:off x="3429000" y="1795064"/>
            <a:ext cx="4946602" cy="4331100"/>
          </a:xfrm>
        </p:spPr>
        <p:txBody>
          <a:bodyPr>
            <a:normAutofit/>
          </a:bodyPr>
          <a:lstStyle/>
          <a:p>
            <a:endParaRPr lang="es-ES" sz="1200" dirty="0" smtClean="0"/>
          </a:p>
          <a:p>
            <a:endParaRPr lang="es-ES" sz="1200" dirty="0"/>
          </a:p>
          <a:p>
            <a:r>
              <a:rPr lang="es-ES" sz="1200" dirty="0" smtClean="0"/>
              <a:t>Alteración en la intención comunicativa, atención conjunta y juego de  pretensión.</a:t>
            </a:r>
          </a:p>
          <a:p>
            <a:r>
              <a:rPr lang="es-ES" sz="1200" dirty="0" smtClean="0"/>
              <a:t>Dificultad para la adquisición , desarrollo y comprensión de vocabulario.</a:t>
            </a:r>
          </a:p>
          <a:p>
            <a:r>
              <a:rPr lang="es-ES" sz="1200" dirty="0" smtClean="0"/>
              <a:t>Repertorio vocálica y consonántico limitado.</a:t>
            </a:r>
          </a:p>
          <a:p>
            <a:r>
              <a:rPr lang="es-ES" sz="1200" dirty="0" smtClean="0"/>
              <a:t>Ausencia de frases de 2 o mas palabras. </a:t>
            </a:r>
            <a:endParaRPr lang="es-ES" sz="1200" dirty="0"/>
          </a:p>
        </p:txBody>
      </p:sp>
      <p:pic>
        <p:nvPicPr>
          <p:cNvPr id="4" name="Imagen 3" descr="unname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07173"/>
            <a:ext cx="2979170" cy="3074523"/>
          </a:xfrm>
          <a:prstGeom prst="rect">
            <a:avLst/>
          </a:prstGeom>
        </p:spPr>
      </p:pic>
    </p:spTree>
    <p:extLst>
      <p:ext uri="{BB962C8B-B14F-4D97-AF65-F5344CB8AC3E}">
        <p14:creationId xmlns:p14="http://schemas.microsoft.com/office/powerpoint/2010/main" val="3008364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i="1" dirty="0" smtClean="0"/>
              <a:t>CLASIFICACIONES ACTUALES.</a:t>
            </a:r>
            <a:endParaRPr lang="es-ES" b="1" i="1" dirty="0"/>
          </a:p>
        </p:txBody>
      </p:sp>
      <p:sp>
        <p:nvSpPr>
          <p:cNvPr id="3" name="Marcador de contenido 2"/>
          <p:cNvSpPr>
            <a:spLocks noGrp="1"/>
          </p:cNvSpPr>
          <p:nvPr>
            <p:ph idx="1"/>
          </p:nvPr>
        </p:nvSpPr>
        <p:spPr>
          <a:xfrm>
            <a:off x="3429000" y="1823708"/>
            <a:ext cx="4946602" cy="4302456"/>
          </a:xfrm>
        </p:spPr>
        <p:txBody>
          <a:bodyPr>
            <a:normAutofit/>
          </a:bodyPr>
          <a:lstStyle/>
          <a:p>
            <a:endParaRPr lang="es-ES" sz="1200" dirty="0" smtClean="0"/>
          </a:p>
          <a:p>
            <a:r>
              <a:rPr lang="es-ES" sz="1200" dirty="0" smtClean="0"/>
              <a:t>En el manual de la clasificación de los trastornos mentales y del comportamiento existe una categoría sobre trastornos específicos del desarrollo del habla y del lenguaje. Son los siguientes:</a:t>
            </a:r>
          </a:p>
          <a:p>
            <a:r>
              <a:rPr lang="es-ES" sz="1200" dirty="0" smtClean="0"/>
              <a:t>Trastorno especifico de la comunicación.</a:t>
            </a:r>
          </a:p>
          <a:p>
            <a:r>
              <a:rPr lang="es-ES" sz="1200" dirty="0" smtClean="0"/>
              <a:t>Trastorno de la expresión del lenguaje.</a:t>
            </a:r>
          </a:p>
          <a:p>
            <a:r>
              <a:rPr lang="es-ES" sz="1200" dirty="0" smtClean="0"/>
              <a:t>Trastorno de la comprensión del lenguaje.</a:t>
            </a:r>
          </a:p>
          <a:p>
            <a:r>
              <a:rPr lang="es-ES" sz="1200" dirty="0" smtClean="0"/>
              <a:t>Afasia adquirida con epilepsia.</a:t>
            </a:r>
          </a:p>
          <a:p>
            <a:r>
              <a:rPr lang="es-ES" sz="1200" dirty="0" smtClean="0"/>
              <a:t>Otros trastornos del desarrollo del desarrollo del lenguaje y del habla. Trastorno del habla y del lenguaje no especifico. </a:t>
            </a:r>
          </a:p>
          <a:p>
            <a:endParaRPr lang="es-ES" sz="1200" dirty="0" smtClean="0"/>
          </a:p>
          <a:p>
            <a:endParaRPr lang="es-ES" sz="1200" dirty="0"/>
          </a:p>
        </p:txBody>
      </p:sp>
      <p:pic>
        <p:nvPicPr>
          <p:cNvPr id="4" name="Imagen 3" descr="logopedia-100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84" y="2604991"/>
            <a:ext cx="2807295" cy="1729896"/>
          </a:xfrm>
          <a:prstGeom prst="rect">
            <a:avLst/>
          </a:prstGeom>
        </p:spPr>
      </p:pic>
    </p:spTree>
    <p:extLst>
      <p:ext uri="{BB962C8B-B14F-4D97-AF65-F5344CB8AC3E}">
        <p14:creationId xmlns:p14="http://schemas.microsoft.com/office/powerpoint/2010/main" val="148491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i="1" dirty="0" smtClean="0"/>
              <a:t>IDENTIFICACION.</a:t>
            </a:r>
            <a:endParaRPr lang="es-ES" b="1" i="1" dirty="0"/>
          </a:p>
        </p:txBody>
      </p:sp>
      <p:sp>
        <p:nvSpPr>
          <p:cNvPr id="3" name="Marcador de contenido 2"/>
          <p:cNvSpPr>
            <a:spLocks noGrp="1"/>
          </p:cNvSpPr>
          <p:nvPr>
            <p:ph idx="1"/>
          </p:nvPr>
        </p:nvSpPr>
        <p:spPr/>
        <p:txBody>
          <a:bodyPr>
            <a:normAutofit/>
          </a:bodyPr>
          <a:lstStyle/>
          <a:p>
            <a:endParaRPr lang="es-ES" sz="1200" dirty="0" smtClean="0"/>
          </a:p>
          <a:p>
            <a:endParaRPr lang="es-ES" sz="1200" dirty="0"/>
          </a:p>
          <a:p>
            <a:r>
              <a:rPr lang="es-ES" sz="1200" dirty="0" smtClean="0"/>
              <a:t>La identificación temprana del RIL es muy importante porque los niños que mas adelante presenta otros trastornos específicos del lenguaje han tenido un RIL en los primero 2 años de vida.</a:t>
            </a:r>
          </a:p>
          <a:p>
            <a:r>
              <a:rPr lang="es-ES" sz="1200" dirty="0" smtClean="0"/>
              <a:t>Los niños con trastorno en el lenguaje expresivo-receptivo son mas propensos a tener dificultades en sus 4 y 5 años.</a:t>
            </a:r>
          </a:p>
          <a:p>
            <a:r>
              <a:rPr lang="es-ES" sz="1200" dirty="0" smtClean="0"/>
              <a:t>En el manual se recomienda hacer diagnósticos después de los 4 años, ya que las diferencias individuales en cuanto a la capacidad del lenguaje son mas estables. </a:t>
            </a:r>
            <a:endParaRPr lang="es-ES" sz="1200" dirty="0"/>
          </a:p>
        </p:txBody>
      </p:sp>
      <p:pic>
        <p:nvPicPr>
          <p:cNvPr id="4" name="Imagen 3" descr="trastornos_lenguaj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74295"/>
            <a:ext cx="3112851" cy="3887791"/>
          </a:xfrm>
          <a:prstGeom prst="rect">
            <a:avLst/>
          </a:prstGeom>
        </p:spPr>
      </p:pic>
    </p:spTree>
    <p:extLst>
      <p:ext uri="{BB962C8B-B14F-4D97-AF65-F5344CB8AC3E}">
        <p14:creationId xmlns:p14="http://schemas.microsoft.com/office/powerpoint/2010/main" val="429362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685800"/>
            <a:ext cx="4948238" cy="755979"/>
          </a:xfrm>
        </p:spPr>
        <p:txBody>
          <a:bodyPr/>
          <a:lstStyle/>
          <a:p>
            <a:pPr algn="ctr"/>
            <a:r>
              <a:rPr lang="es-ES" b="1" i="1" dirty="0" smtClean="0"/>
              <a:t>CARACTERISTICAS QUE CONSIDERAR PARA HABLAR DE RIL.</a:t>
            </a:r>
            <a:endParaRPr lang="es-ES" b="1" i="1" dirty="0"/>
          </a:p>
        </p:txBody>
      </p:sp>
      <p:sp>
        <p:nvSpPr>
          <p:cNvPr id="3" name="Marcador de contenido 2"/>
          <p:cNvSpPr>
            <a:spLocks noGrp="1"/>
          </p:cNvSpPr>
          <p:nvPr>
            <p:ph idx="1"/>
          </p:nvPr>
        </p:nvSpPr>
        <p:spPr>
          <a:xfrm>
            <a:off x="2358511" y="1441780"/>
            <a:ext cx="6017092" cy="5241966"/>
          </a:xfrm>
        </p:spPr>
        <p:txBody>
          <a:bodyPr>
            <a:normAutofit/>
          </a:bodyPr>
          <a:lstStyle/>
          <a:p>
            <a:r>
              <a:rPr lang="es-ES" sz="1200" dirty="0" smtClean="0"/>
              <a:t>Un niño a los 3 años ½  que no sufra ninguna limitación en el área cognitiva y psicológica tiene un adecuado manejo de la estructura fundamental del lenguaje y esta capacitado para reproducirlo adecuadamente. </a:t>
            </a:r>
          </a:p>
          <a:p>
            <a:r>
              <a:rPr lang="es-ES" sz="1200" b="1" u="sng" dirty="0" smtClean="0"/>
              <a:t>A nivel expresivo:</a:t>
            </a:r>
          </a:p>
          <a:p>
            <a:r>
              <a:rPr lang="es-ES" sz="1200" dirty="0" smtClean="0"/>
              <a:t>Aparecen las primeras palabras (2 años) que son diferentes a mama y papa.</a:t>
            </a:r>
          </a:p>
          <a:p>
            <a:r>
              <a:rPr lang="es-ES" sz="1200" dirty="0" smtClean="0"/>
              <a:t>Indica con una palabra para referirse a una idea (3 años), por ejemplo señala un objeto mientras dice a quien pertenece.</a:t>
            </a:r>
          </a:p>
          <a:p>
            <a:r>
              <a:rPr lang="es-ES" sz="1200" dirty="0" smtClean="0"/>
              <a:t>Utilización del pronombre “yo” a partir de los 4 años.</a:t>
            </a:r>
          </a:p>
          <a:p>
            <a:r>
              <a:rPr lang="es-ES" sz="1200" dirty="0" smtClean="0"/>
              <a:t>Vocabulario reducido con omisión de silabas y lenguaje aniñado.</a:t>
            </a:r>
          </a:p>
          <a:p>
            <a:r>
              <a:rPr lang="es-ES" sz="1200" dirty="0" smtClean="0"/>
              <a:t>Lenguaje telegráfico pasado los 4 años, por ejemplo “YO MAMA JUEGO”</a:t>
            </a:r>
          </a:p>
          <a:p>
            <a:r>
              <a:rPr lang="es-ES" sz="1200" dirty="0" smtClean="0"/>
              <a:t>No hay expresión de frases complejas, plurales y no hay conjugación de los verbos correctamente. Tampoco hay expresión de artículos y  pronombres posesivos.</a:t>
            </a:r>
          </a:p>
          <a:p>
            <a:r>
              <a:rPr lang="es-ES" sz="1200" dirty="0" smtClean="0"/>
              <a:t>El vocabulario es solo de los objetos que lo rodean. También hay dificultad para adquirir conceptos abstractos.</a:t>
            </a:r>
          </a:p>
          <a:p>
            <a:r>
              <a:rPr lang="es-ES" sz="1200" dirty="0" smtClean="0"/>
              <a:t>Compensa la expresión verbal con gestos o mímicas.</a:t>
            </a:r>
          </a:p>
          <a:p>
            <a:endParaRPr lang="es-ES" sz="1200" dirty="0"/>
          </a:p>
        </p:txBody>
      </p:sp>
      <p:pic>
        <p:nvPicPr>
          <p:cNvPr id="4" name="Imagen 3" descr="terapia de lenguaj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166" y="2530276"/>
            <a:ext cx="2062503" cy="2215184"/>
          </a:xfrm>
          <a:prstGeom prst="rect">
            <a:avLst/>
          </a:prstGeom>
        </p:spPr>
      </p:pic>
    </p:spTree>
    <p:extLst>
      <p:ext uri="{BB962C8B-B14F-4D97-AF65-F5344CB8AC3E}">
        <p14:creationId xmlns:p14="http://schemas.microsoft.com/office/powerpoint/2010/main" val="1531102644"/>
      </p:ext>
    </p:extLst>
  </p:cSld>
  <p:clrMapOvr>
    <a:masterClrMapping/>
  </p:clrMapOvr>
</p:sld>
</file>

<file path=ppt/theme/theme1.xml><?xml version="1.0" encoding="utf-8"?>
<a:theme xmlns:a="http://schemas.openxmlformats.org/drawingml/2006/main" name="Inspiració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Inspiración.thmx</Template>
  <TotalTime>243</TotalTime>
  <Words>1184</Words>
  <Application>Microsoft Macintosh PowerPoint</Application>
  <PresentationFormat>Presentación en pantalla (4:3)</PresentationFormat>
  <Paragraphs>87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Inspiración</vt:lpstr>
      <vt:lpstr>III TALLER DE PADRES DE FAMILIAS</vt:lpstr>
      <vt:lpstr>OBJETIVOS.</vt:lpstr>
      <vt:lpstr>INTRODUCCION. </vt:lpstr>
      <vt:lpstr>DESARROLLO</vt:lpstr>
      <vt:lpstr>DESARROLLO</vt:lpstr>
      <vt:lpstr>DIFICULTADES QUE PRESENTAN </vt:lpstr>
      <vt:lpstr>CLASIFICACIONES ACTUALES.</vt:lpstr>
      <vt:lpstr>IDENTIFICACION.</vt:lpstr>
      <vt:lpstr>CARACTERISTICAS QUE CONSIDERAR PARA HABLAR DE RIL.</vt:lpstr>
      <vt:lpstr>CARACTERISTICAS QUE CONSIDERAR PARA HABLAR DE RIL.</vt:lpstr>
      <vt:lpstr>TIPOS DE APOYOS PARA LOS NIÑOS CON RIL.</vt:lpstr>
      <vt:lpstr>CONCLUCION.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TALLER DE PADRES DE FAMILIAS</dc:title>
  <dc:creator>Administrador</dc:creator>
  <cp:lastModifiedBy>Administrador</cp:lastModifiedBy>
  <cp:revision>16</cp:revision>
  <dcterms:created xsi:type="dcterms:W3CDTF">2021-07-02T19:16:55Z</dcterms:created>
  <dcterms:modified xsi:type="dcterms:W3CDTF">2021-07-02T23:20:29Z</dcterms:modified>
</cp:coreProperties>
</file>